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15"/>
  </p:notesMasterIdLst>
  <p:sldIdLst>
    <p:sldId id="256" r:id="rId2"/>
    <p:sldId id="265" r:id="rId3"/>
    <p:sldId id="266" r:id="rId4"/>
    <p:sldId id="267" r:id="rId5"/>
    <p:sldId id="257" r:id="rId6"/>
    <p:sldId id="258" r:id="rId7"/>
    <p:sldId id="259" r:id="rId8"/>
    <p:sldId id="260" r:id="rId9"/>
    <p:sldId id="261" r:id="rId10"/>
    <p:sldId id="262" r:id="rId11"/>
    <p:sldId id="263" r:id="rId12"/>
    <p:sldId id="264"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338" autoAdjust="0"/>
    <p:restoredTop sz="94660"/>
  </p:normalViewPr>
  <p:slideViewPr>
    <p:cSldViewPr>
      <p:cViewPr>
        <p:scale>
          <a:sx n="75" d="100"/>
          <a:sy n="75" d="100"/>
        </p:scale>
        <p:origin x="-1284" y="4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9254E1-9296-4166-A987-95760CAE0DBA}" type="datetimeFigureOut">
              <a:rPr lang="en-US" smtClean="0"/>
              <a:pPr/>
              <a:t>5/9/2012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9B2FFF-06F4-4DCB-AC27-2C60ADE63C2B}" type="slidenum">
              <a:rPr lang="en-US" smtClean="0"/>
              <a:pPr/>
              <a:t>‹#›</a:t>
            </a:fld>
            <a:endParaRPr lang="en-US"/>
          </a:p>
        </p:txBody>
      </p:sp>
    </p:spTree>
    <p:extLst>
      <p:ext uri="{BB962C8B-B14F-4D97-AF65-F5344CB8AC3E}">
        <p14:creationId xmlns:p14="http://schemas.microsoft.com/office/powerpoint/2010/main" val="15468841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12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AA400142-71CF-434E-AE73-70DD60D36C31}" type="datetimeFigureOut">
              <a:rPr lang="en-US" smtClean="0"/>
              <a:pPr/>
              <a:t>5/9/2012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11" name="Slide Number Placeholder 10"/>
          <p:cNvSpPr>
            <a:spLocks noGrp="1"/>
          </p:cNvSpPr>
          <p:nvPr>
            <p:ph type="sldNum" sz="quarter" idx="12"/>
          </p:nvPr>
        </p:nvSpPr>
        <p:spPr/>
        <p:txBody>
          <a:bodyPr/>
          <a:lstStyle>
            <a:extLst/>
          </a:lstStyle>
          <a:p>
            <a:fld id="{AA995293-1C35-4805-BB84-383A6B5B302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A400142-71CF-434E-AE73-70DD60D36C31}" type="datetimeFigureOut">
              <a:rPr lang="en-US" smtClean="0"/>
              <a:pPr/>
              <a:t>5/9/2012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A995293-1C35-4805-BB84-383A6B5B302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A400142-71CF-434E-AE73-70DD60D36C31}" type="datetimeFigureOut">
              <a:rPr lang="en-US" smtClean="0"/>
              <a:pPr/>
              <a:t>5/9/2012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A995293-1C35-4805-BB84-383A6B5B302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A400142-71CF-434E-AE73-70DD60D36C31}" type="datetimeFigureOut">
              <a:rPr lang="en-US" smtClean="0"/>
              <a:pPr/>
              <a:t>5/9/2012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A995293-1C35-4805-BB84-383A6B5B302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A400142-71CF-434E-AE73-70DD60D36C31}" type="datetimeFigureOut">
              <a:rPr lang="en-US" smtClean="0"/>
              <a:pPr/>
              <a:t>5/9/2012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A995293-1C35-4805-BB84-383A6B5B302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A400142-71CF-434E-AE73-70DD60D36C31}" type="datetimeFigureOut">
              <a:rPr lang="en-US" smtClean="0"/>
              <a:pPr/>
              <a:t>5/9/2012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A995293-1C35-4805-BB84-383A6B5B302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A400142-71CF-434E-AE73-70DD60D36C31}" type="datetimeFigureOut">
              <a:rPr lang="en-US" smtClean="0"/>
              <a:pPr/>
              <a:t>5/9/2012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AA995293-1C35-4805-BB84-383A6B5B302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A400142-71CF-434E-AE73-70DD60D36C31}" type="datetimeFigureOut">
              <a:rPr lang="en-US" smtClean="0"/>
              <a:pPr/>
              <a:t>5/9/2012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AA995293-1C35-4805-BB84-383A6B5B302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AA400142-71CF-434E-AE73-70DD60D36C31}" type="datetimeFigureOut">
              <a:rPr lang="en-US" smtClean="0"/>
              <a:pPr/>
              <a:t>5/9/2012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AA995293-1C35-4805-BB84-383A6B5B302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A400142-71CF-434E-AE73-70DD60D36C31}" type="datetimeFigureOut">
              <a:rPr lang="en-US" smtClean="0"/>
              <a:pPr/>
              <a:t>5/9/2012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A995293-1C35-4805-BB84-383A6B5B302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A400142-71CF-434E-AE73-70DD60D36C31}" type="datetimeFigureOut">
              <a:rPr lang="en-US" smtClean="0"/>
              <a:pPr/>
              <a:t>5/9/2012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A995293-1C35-4805-BB84-383A6B5B3023}" type="slidenum">
              <a:rPr lang="en-US" smtClean="0"/>
              <a:pPr/>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AA400142-71CF-434E-AE73-70DD60D36C31}" type="datetimeFigureOut">
              <a:rPr lang="en-US" smtClean="0"/>
              <a:pPr/>
              <a:t>5/9/2012</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AA995293-1C35-4805-BB84-383A6B5B302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wav"/><Relationship Id="rId1" Type="http://schemas.microsoft.com/office/2007/relationships/media" Target="../media/media1.wav"/><Relationship Id="rId5" Type="http://schemas.openxmlformats.org/officeDocument/2006/relationships/image" Target="../media/image3.png"/><Relationship Id="rId4" Type="http://schemas.openxmlformats.org/officeDocument/2006/relationships/image" Target="../media/image2.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57200"/>
            <a:ext cx="4953000" cy="2193831"/>
          </a:xfrm>
        </p:spPr>
        <p:txBody>
          <a:bodyPr>
            <a:normAutofit/>
          </a:bodyPr>
          <a:lstStyle/>
          <a:p>
            <a:r>
              <a:rPr lang="en-US" dirty="0" smtClean="0"/>
              <a:t>Sunflowers and Acid Rain</a:t>
            </a:r>
            <a:endParaRPr lang="en-US" dirty="0"/>
          </a:p>
        </p:txBody>
      </p:sp>
      <p:sp>
        <p:nvSpPr>
          <p:cNvPr id="3" name="Subtitle 2"/>
          <p:cNvSpPr>
            <a:spLocks noGrp="1"/>
          </p:cNvSpPr>
          <p:nvPr>
            <p:ph type="subTitle" idx="1"/>
          </p:nvPr>
        </p:nvSpPr>
        <p:spPr>
          <a:xfrm>
            <a:off x="533400" y="3048000"/>
            <a:ext cx="6019800" cy="2362200"/>
          </a:xfrm>
        </p:spPr>
        <p:txBody>
          <a:bodyPr>
            <a:normAutofit/>
          </a:bodyPr>
          <a:lstStyle/>
          <a:p>
            <a:r>
              <a:rPr lang="en-US" dirty="0" smtClean="0"/>
              <a:t>Talent 21 Project</a:t>
            </a:r>
          </a:p>
          <a:p>
            <a:r>
              <a:rPr lang="en-US" dirty="0" smtClean="0"/>
              <a:t>By :  Monique Tibbs</a:t>
            </a:r>
          </a:p>
          <a:p>
            <a:r>
              <a:rPr lang="en-US" dirty="0">
                <a:ln>
                  <a:solidFill>
                    <a:srgbClr val="666666"/>
                  </a:solidFill>
                </a:ln>
                <a:solidFill>
                  <a:prstClr val="white">
                    <a:tint val="75000"/>
                  </a:prstClr>
                </a:solidFill>
              </a:rPr>
              <a:t>Date  5.1.12</a:t>
            </a:r>
            <a:endParaRPr lang="en-US" dirty="0" smtClean="0"/>
          </a:p>
          <a:p>
            <a:r>
              <a:rPr lang="en-US" dirty="0" smtClean="0"/>
              <a:t>Period  7</a:t>
            </a:r>
            <a:endParaRPr lang="en-US" dirty="0"/>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800" advTm="7697">
        <p:circle/>
      </p:transition>
    </mc:Choice>
    <mc:Fallback xmlns="">
      <p:transition spd="slow" advTm="7697">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wipe(down)">
                                      <p:cBhvr>
                                        <p:cTn id="23" dur="580">
                                          <p:stCondLst>
                                            <p:cond delay="0"/>
                                          </p:stCondLst>
                                        </p:cTn>
                                        <p:tgtEl>
                                          <p:spTgt spid="3">
                                            <p:txEl>
                                              <p:pRg st="1" end="1"/>
                                            </p:txEl>
                                          </p:spTgt>
                                        </p:tgtEl>
                                      </p:cBhvr>
                                    </p:animEffect>
                                    <p:anim calcmode="lin" valueType="num">
                                      <p:cBhvr>
                                        <p:cTn id="24"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29" dur="26">
                                          <p:stCondLst>
                                            <p:cond delay="650"/>
                                          </p:stCondLst>
                                        </p:cTn>
                                        <p:tgtEl>
                                          <p:spTgt spid="3">
                                            <p:txEl>
                                              <p:pRg st="1" end="1"/>
                                            </p:txEl>
                                          </p:spTgt>
                                        </p:tgtEl>
                                      </p:cBhvr>
                                      <p:to x="100000" y="60000"/>
                                    </p:animScale>
                                    <p:animScale>
                                      <p:cBhvr>
                                        <p:cTn id="30" dur="166" decel="50000">
                                          <p:stCondLst>
                                            <p:cond delay="676"/>
                                          </p:stCondLst>
                                        </p:cTn>
                                        <p:tgtEl>
                                          <p:spTgt spid="3">
                                            <p:txEl>
                                              <p:pRg st="1" end="1"/>
                                            </p:txEl>
                                          </p:spTgt>
                                        </p:tgtEl>
                                      </p:cBhvr>
                                      <p:to x="100000" y="100000"/>
                                    </p:animScale>
                                    <p:animScale>
                                      <p:cBhvr>
                                        <p:cTn id="31" dur="26">
                                          <p:stCondLst>
                                            <p:cond delay="1312"/>
                                          </p:stCondLst>
                                        </p:cTn>
                                        <p:tgtEl>
                                          <p:spTgt spid="3">
                                            <p:txEl>
                                              <p:pRg st="1" end="1"/>
                                            </p:txEl>
                                          </p:spTgt>
                                        </p:tgtEl>
                                      </p:cBhvr>
                                      <p:to x="100000" y="80000"/>
                                    </p:animScale>
                                    <p:animScale>
                                      <p:cBhvr>
                                        <p:cTn id="32" dur="166" decel="50000">
                                          <p:stCondLst>
                                            <p:cond delay="1338"/>
                                          </p:stCondLst>
                                        </p:cTn>
                                        <p:tgtEl>
                                          <p:spTgt spid="3">
                                            <p:txEl>
                                              <p:pRg st="1" end="1"/>
                                            </p:txEl>
                                          </p:spTgt>
                                        </p:tgtEl>
                                      </p:cBhvr>
                                      <p:to x="100000" y="100000"/>
                                    </p:animScale>
                                    <p:animScale>
                                      <p:cBhvr>
                                        <p:cTn id="33" dur="26">
                                          <p:stCondLst>
                                            <p:cond delay="1642"/>
                                          </p:stCondLst>
                                        </p:cTn>
                                        <p:tgtEl>
                                          <p:spTgt spid="3">
                                            <p:txEl>
                                              <p:pRg st="1" end="1"/>
                                            </p:txEl>
                                          </p:spTgt>
                                        </p:tgtEl>
                                      </p:cBhvr>
                                      <p:to x="100000" y="90000"/>
                                    </p:animScale>
                                    <p:animScale>
                                      <p:cBhvr>
                                        <p:cTn id="34" dur="166" decel="50000">
                                          <p:stCondLst>
                                            <p:cond delay="1668"/>
                                          </p:stCondLst>
                                        </p:cTn>
                                        <p:tgtEl>
                                          <p:spTgt spid="3">
                                            <p:txEl>
                                              <p:pRg st="1" end="1"/>
                                            </p:txEl>
                                          </p:spTgt>
                                        </p:tgtEl>
                                      </p:cBhvr>
                                      <p:to x="100000" y="100000"/>
                                    </p:animScale>
                                    <p:animScale>
                                      <p:cBhvr>
                                        <p:cTn id="35" dur="26">
                                          <p:stCondLst>
                                            <p:cond delay="1808"/>
                                          </p:stCondLst>
                                        </p:cTn>
                                        <p:tgtEl>
                                          <p:spTgt spid="3">
                                            <p:txEl>
                                              <p:pRg st="1" end="1"/>
                                            </p:txEl>
                                          </p:spTgt>
                                        </p:tgtEl>
                                      </p:cBhvr>
                                      <p:to x="100000" y="95000"/>
                                    </p:animScale>
                                    <p:animScale>
                                      <p:cBhvr>
                                        <p:cTn id="36" dur="166" decel="50000">
                                          <p:stCondLst>
                                            <p:cond delay="1834"/>
                                          </p:stCondLst>
                                        </p:cTn>
                                        <p:tgtEl>
                                          <p:spTgt spid="3">
                                            <p:txEl>
                                              <p:pRg st="1" end="1"/>
                                            </p:txEl>
                                          </p:spTgt>
                                        </p:tgtEl>
                                      </p:cBhvr>
                                      <p:to x="100000" y="100000"/>
                                    </p:animScale>
                                  </p:childTnLst>
                                </p:cTn>
                              </p:par>
                              <p:par>
                                <p:cTn id="37" presetID="26" presetClass="entr" presetSubtype="0" fill="hold" nodeType="withEffect">
                                  <p:stCondLst>
                                    <p:cond delay="0"/>
                                  </p:stCondLst>
                                  <p:childTnLst>
                                    <p:set>
                                      <p:cBhvr>
                                        <p:cTn id="38" dur="1" fill="hold">
                                          <p:stCondLst>
                                            <p:cond delay="0"/>
                                          </p:stCondLst>
                                        </p:cTn>
                                        <p:tgtEl>
                                          <p:spTgt spid="3">
                                            <p:txEl>
                                              <p:pRg st="2" end="2"/>
                                            </p:txEl>
                                          </p:spTgt>
                                        </p:tgtEl>
                                        <p:attrNameLst>
                                          <p:attrName>style.visibility</p:attrName>
                                        </p:attrNameLst>
                                      </p:cBhvr>
                                      <p:to>
                                        <p:strVal val="visible"/>
                                      </p:to>
                                    </p:set>
                                    <p:animEffect transition="in" filter="wipe(down)">
                                      <p:cBhvr>
                                        <p:cTn id="39" dur="580">
                                          <p:stCondLst>
                                            <p:cond delay="0"/>
                                          </p:stCondLst>
                                        </p:cTn>
                                        <p:tgtEl>
                                          <p:spTgt spid="3">
                                            <p:txEl>
                                              <p:pRg st="2" end="2"/>
                                            </p:txEl>
                                          </p:spTgt>
                                        </p:tgtEl>
                                      </p:cBhvr>
                                    </p:animEffect>
                                    <p:anim calcmode="lin" valueType="num">
                                      <p:cBhvr>
                                        <p:cTn id="40"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45" dur="26">
                                          <p:stCondLst>
                                            <p:cond delay="650"/>
                                          </p:stCondLst>
                                        </p:cTn>
                                        <p:tgtEl>
                                          <p:spTgt spid="3">
                                            <p:txEl>
                                              <p:pRg st="2" end="2"/>
                                            </p:txEl>
                                          </p:spTgt>
                                        </p:tgtEl>
                                      </p:cBhvr>
                                      <p:to x="100000" y="60000"/>
                                    </p:animScale>
                                    <p:animScale>
                                      <p:cBhvr>
                                        <p:cTn id="46" dur="166" decel="50000">
                                          <p:stCondLst>
                                            <p:cond delay="676"/>
                                          </p:stCondLst>
                                        </p:cTn>
                                        <p:tgtEl>
                                          <p:spTgt spid="3">
                                            <p:txEl>
                                              <p:pRg st="2" end="2"/>
                                            </p:txEl>
                                          </p:spTgt>
                                        </p:tgtEl>
                                      </p:cBhvr>
                                      <p:to x="100000" y="100000"/>
                                    </p:animScale>
                                    <p:animScale>
                                      <p:cBhvr>
                                        <p:cTn id="47" dur="26">
                                          <p:stCondLst>
                                            <p:cond delay="1312"/>
                                          </p:stCondLst>
                                        </p:cTn>
                                        <p:tgtEl>
                                          <p:spTgt spid="3">
                                            <p:txEl>
                                              <p:pRg st="2" end="2"/>
                                            </p:txEl>
                                          </p:spTgt>
                                        </p:tgtEl>
                                      </p:cBhvr>
                                      <p:to x="100000" y="80000"/>
                                    </p:animScale>
                                    <p:animScale>
                                      <p:cBhvr>
                                        <p:cTn id="48" dur="166" decel="50000">
                                          <p:stCondLst>
                                            <p:cond delay="1338"/>
                                          </p:stCondLst>
                                        </p:cTn>
                                        <p:tgtEl>
                                          <p:spTgt spid="3">
                                            <p:txEl>
                                              <p:pRg st="2" end="2"/>
                                            </p:txEl>
                                          </p:spTgt>
                                        </p:tgtEl>
                                      </p:cBhvr>
                                      <p:to x="100000" y="100000"/>
                                    </p:animScale>
                                    <p:animScale>
                                      <p:cBhvr>
                                        <p:cTn id="49" dur="26">
                                          <p:stCondLst>
                                            <p:cond delay="1642"/>
                                          </p:stCondLst>
                                        </p:cTn>
                                        <p:tgtEl>
                                          <p:spTgt spid="3">
                                            <p:txEl>
                                              <p:pRg st="2" end="2"/>
                                            </p:txEl>
                                          </p:spTgt>
                                        </p:tgtEl>
                                      </p:cBhvr>
                                      <p:to x="100000" y="90000"/>
                                    </p:animScale>
                                    <p:animScale>
                                      <p:cBhvr>
                                        <p:cTn id="50" dur="166" decel="50000">
                                          <p:stCondLst>
                                            <p:cond delay="1668"/>
                                          </p:stCondLst>
                                        </p:cTn>
                                        <p:tgtEl>
                                          <p:spTgt spid="3">
                                            <p:txEl>
                                              <p:pRg st="2" end="2"/>
                                            </p:txEl>
                                          </p:spTgt>
                                        </p:tgtEl>
                                      </p:cBhvr>
                                      <p:to x="100000" y="100000"/>
                                    </p:animScale>
                                    <p:animScale>
                                      <p:cBhvr>
                                        <p:cTn id="51" dur="26">
                                          <p:stCondLst>
                                            <p:cond delay="1808"/>
                                          </p:stCondLst>
                                        </p:cTn>
                                        <p:tgtEl>
                                          <p:spTgt spid="3">
                                            <p:txEl>
                                              <p:pRg st="2" end="2"/>
                                            </p:txEl>
                                          </p:spTgt>
                                        </p:tgtEl>
                                      </p:cBhvr>
                                      <p:to x="100000" y="95000"/>
                                    </p:animScale>
                                    <p:animScale>
                                      <p:cBhvr>
                                        <p:cTn id="52" dur="166" decel="50000">
                                          <p:stCondLst>
                                            <p:cond delay="1834"/>
                                          </p:stCondLst>
                                        </p:cTn>
                                        <p:tgtEl>
                                          <p:spTgt spid="3">
                                            <p:txEl>
                                              <p:pRg st="2" end="2"/>
                                            </p:txEl>
                                          </p:spTgt>
                                        </p:tgtEl>
                                      </p:cBhvr>
                                      <p:to x="100000" y="100000"/>
                                    </p:animScale>
                                  </p:childTnLst>
                                </p:cTn>
                              </p:par>
                              <p:par>
                                <p:cTn id="53" presetID="26" presetClass="entr" presetSubtype="0" fill="hold" nodeType="withEffect">
                                  <p:stCondLst>
                                    <p:cond delay="0"/>
                                  </p:stCondLst>
                                  <p:childTnLst>
                                    <p:set>
                                      <p:cBhvr>
                                        <p:cTn id="54" dur="1" fill="hold">
                                          <p:stCondLst>
                                            <p:cond delay="0"/>
                                          </p:stCondLst>
                                        </p:cTn>
                                        <p:tgtEl>
                                          <p:spTgt spid="3">
                                            <p:txEl>
                                              <p:pRg st="3" end="3"/>
                                            </p:txEl>
                                          </p:spTgt>
                                        </p:tgtEl>
                                        <p:attrNameLst>
                                          <p:attrName>style.visibility</p:attrName>
                                        </p:attrNameLst>
                                      </p:cBhvr>
                                      <p:to>
                                        <p:strVal val="visible"/>
                                      </p:to>
                                    </p:set>
                                    <p:animEffect transition="in" filter="wipe(down)">
                                      <p:cBhvr>
                                        <p:cTn id="55" dur="580">
                                          <p:stCondLst>
                                            <p:cond delay="0"/>
                                          </p:stCondLst>
                                        </p:cTn>
                                        <p:tgtEl>
                                          <p:spTgt spid="3">
                                            <p:txEl>
                                              <p:pRg st="3" end="3"/>
                                            </p:txEl>
                                          </p:spTgt>
                                        </p:tgtEl>
                                      </p:cBhvr>
                                    </p:animEffect>
                                    <p:anim calcmode="lin" valueType="num">
                                      <p:cBhvr>
                                        <p:cTn id="56"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57"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58"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59"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60"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61" dur="26">
                                          <p:stCondLst>
                                            <p:cond delay="650"/>
                                          </p:stCondLst>
                                        </p:cTn>
                                        <p:tgtEl>
                                          <p:spTgt spid="3">
                                            <p:txEl>
                                              <p:pRg st="3" end="3"/>
                                            </p:txEl>
                                          </p:spTgt>
                                        </p:tgtEl>
                                      </p:cBhvr>
                                      <p:to x="100000" y="60000"/>
                                    </p:animScale>
                                    <p:animScale>
                                      <p:cBhvr>
                                        <p:cTn id="62" dur="166" decel="50000">
                                          <p:stCondLst>
                                            <p:cond delay="676"/>
                                          </p:stCondLst>
                                        </p:cTn>
                                        <p:tgtEl>
                                          <p:spTgt spid="3">
                                            <p:txEl>
                                              <p:pRg st="3" end="3"/>
                                            </p:txEl>
                                          </p:spTgt>
                                        </p:tgtEl>
                                      </p:cBhvr>
                                      <p:to x="100000" y="100000"/>
                                    </p:animScale>
                                    <p:animScale>
                                      <p:cBhvr>
                                        <p:cTn id="63" dur="26">
                                          <p:stCondLst>
                                            <p:cond delay="1312"/>
                                          </p:stCondLst>
                                        </p:cTn>
                                        <p:tgtEl>
                                          <p:spTgt spid="3">
                                            <p:txEl>
                                              <p:pRg st="3" end="3"/>
                                            </p:txEl>
                                          </p:spTgt>
                                        </p:tgtEl>
                                      </p:cBhvr>
                                      <p:to x="100000" y="80000"/>
                                    </p:animScale>
                                    <p:animScale>
                                      <p:cBhvr>
                                        <p:cTn id="64" dur="166" decel="50000">
                                          <p:stCondLst>
                                            <p:cond delay="1338"/>
                                          </p:stCondLst>
                                        </p:cTn>
                                        <p:tgtEl>
                                          <p:spTgt spid="3">
                                            <p:txEl>
                                              <p:pRg st="3" end="3"/>
                                            </p:txEl>
                                          </p:spTgt>
                                        </p:tgtEl>
                                      </p:cBhvr>
                                      <p:to x="100000" y="100000"/>
                                    </p:animScale>
                                    <p:animScale>
                                      <p:cBhvr>
                                        <p:cTn id="65" dur="26">
                                          <p:stCondLst>
                                            <p:cond delay="1642"/>
                                          </p:stCondLst>
                                        </p:cTn>
                                        <p:tgtEl>
                                          <p:spTgt spid="3">
                                            <p:txEl>
                                              <p:pRg st="3" end="3"/>
                                            </p:txEl>
                                          </p:spTgt>
                                        </p:tgtEl>
                                      </p:cBhvr>
                                      <p:to x="100000" y="90000"/>
                                    </p:animScale>
                                    <p:animScale>
                                      <p:cBhvr>
                                        <p:cTn id="66" dur="166" decel="50000">
                                          <p:stCondLst>
                                            <p:cond delay="1668"/>
                                          </p:stCondLst>
                                        </p:cTn>
                                        <p:tgtEl>
                                          <p:spTgt spid="3">
                                            <p:txEl>
                                              <p:pRg st="3" end="3"/>
                                            </p:txEl>
                                          </p:spTgt>
                                        </p:tgtEl>
                                      </p:cBhvr>
                                      <p:to x="100000" y="100000"/>
                                    </p:animScale>
                                    <p:animScale>
                                      <p:cBhvr>
                                        <p:cTn id="67" dur="26">
                                          <p:stCondLst>
                                            <p:cond delay="1808"/>
                                          </p:stCondLst>
                                        </p:cTn>
                                        <p:tgtEl>
                                          <p:spTgt spid="3">
                                            <p:txEl>
                                              <p:pRg st="3" end="3"/>
                                            </p:txEl>
                                          </p:spTgt>
                                        </p:tgtEl>
                                      </p:cBhvr>
                                      <p:to x="100000" y="95000"/>
                                    </p:animScale>
                                    <p:animScale>
                                      <p:cBhvr>
                                        <p:cTn id="68" dur="166" decel="50000">
                                          <p:stCondLst>
                                            <p:cond delay="1834"/>
                                          </p:stCondLst>
                                        </p:cTn>
                                        <p:tgtEl>
                                          <p:spTgt spid="3">
                                            <p:txEl>
                                              <p:pRg st="3" end="3"/>
                                            </p:txEl>
                                          </p:spTgt>
                                        </p:tgtEl>
                                      </p:cBhvr>
                                      <p:to x="100000" y="100000"/>
                                    </p:animScale>
                                  </p:childTnLst>
                                </p:cTn>
                              </p:par>
                            </p:childTnLst>
                          </p:cTn>
                        </p:par>
                      </p:childTnLst>
                    </p:cTn>
                  </p:par>
                  <p:par>
                    <p:cTn id="69" fill="hold">
                      <p:stCondLst>
                        <p:cond delay="indefinite"/>
                      </p:stCondLst>
                      <p:childTnLst>
                        <p:par>
                          <p:cTn id="70" fill="hold">
                            <p:stCondLst>
                              <p:cond delay="0"/>
                            </p:stCondLst>
                            <p:childTnLst>
                              <p:par>
                                <p:cTn id="71" presetID="45" presetClass="entr" presetSubtype="0" fill="hold" grpId="0" nodeType="clickEffect">
                                  <p:stCondLst>
                                    <p:cond delay="0"/>
                                  </p:stCondLst>
                                  <p:childTnLst>
                                    <p:set>
                                      <p:cBhvr>
                                        <p:cTn id="72" dur="1" fill="hold">
                                          <p:stCondLst>
                                            <p:cond delay="0"/>
                                          </p:stCondLst>
                                        </p:cTn>
                                        <p:tgtEl>
                                          <p:spTgt spid="2"/>
                                        </p:tgtEl>
                                        <p:attrNameLst>
                                          <p:attrName>style.visibility</p:attrName>
                                        </p:attrNameLst>
                                      </p:cBhvr>
                                      <p:to>
                                        <p:strVal val="visible"/>
                                      </p:to>
                                    </p:set>
                                    <p:animEffect transition="in" filter="fade">
                                      <p:cBhvr>
                                        <p:cTn id="73" dur="2000"/>
                                        <p:tgtEl>
                                          <p:spTgt spid="2"/>
                                        </p:tgtEl>
                                      </p:cBhvr>
                                    </p:animEffect>
                                    <p:anim calcmode="lin" valueType="num">
                                      <p:cBhvr>
                                        <p:cTn id="74" dur="2000" fill="hold"/>
                                        <p:tgtEl>
                                          <p:spTgt spid="2"/>
                                        </p:tgtEl>
                                        <p:attrNameLst>
                                          <p:attrName>ppt_w</p:attrName>
                                        </p:attrNameLst>
                                      </p:cBhvr>
                                      <p:tavLst>
                                        <p:tav tm="0" fmla="#ppt_w*sin(2.5*pi*$)">
                                          <p:val>
                                            <p:fltVal val="0"/>
                                          </p:val>
                                        </p:tav>
                                        <p:tav tm="100000">
                                          <p:val>
                                            <p:fltVal val="1"/>
                                          </p:val>
                                        </p:tav>
                                      </p:tavLst>
                                    </p:anim>
                                    <p:anim calcmode="lin" valueType="num">
                                      <p:cBhvr>
                                        <p:cTn id="75"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Collect &amp; Record Your Data</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252068824"/>
              </p:ext>
            </p:extLst>
          </p:nvPr>
        </p:nvGraphicFramePr>
        <p:xfrm>
          <a:off x="762000" y="609600"/>
          <a:ext cx="7467600" cy="4691664"/>
        </p:xfrm>
        <a:graphic>
          <a:graphicData uri="http://schemas.openxmlformats.org/drawingml/2006/table">
            <a:tbl>
              <a:tblPr firstRow="1" bandRow="1">
                <a:tableStyleId>{5C22544A-7EE6-4342-B048-85BDC9FD1C3A}</a:tableStyleId>
              </a:tblPr>
              <a:tblGrid>
                <a:gridCol w="1571090"/>
                <a:gridCol w="1934110"/>
                <a:gridCol w="1553966"/>
                <a:gridCol w="2408434"/>
              </a:tblGrid>
              <a:tr h="639515">
                <a:tc>
                  <a:txBody>
                    <a:bodyPr/>
                    <a:lstStyle/>
                    <a:p>
                      <a:endParaRPr lang="en-US" sz="3200" dirty="0"/>
                    </a:p>
                  </a:txBody>
                  <a:tcPr/>
                </a:tc>
                <a:tc>
                  <a:txBody>
                    <a:bodyPr/>
                    <a:lstStyle/>
                    <a:p>
                      <a:endParaRPr lang="en-US"/>
                    </a:p>
                  </a:txBody>
                  <a:tcPr/>
                </a:tc>
                <a:tc>
                  <a:txBody>
                    <a:bodyPr/>
                    <a:lstStyle/>
                    <a:p>
                      <a:endParaRPr lang="en-US"/>
                    </a:p>
                  </a:txBody>
                  <a:tcPr/>
                </a:tc>
                <a:tc>
                  <a:txBody>
                    <a:bodyPr/>
                    <a:lstStyle/>
                    <a:p>
                      <a:endParaRPr lang="en-US"/>
                    </a:p>
                  </a:txBody>
                  <a:tcPr/>
                </a:tc>
              </a:tr>
              <a:tr h="525216">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dirty="0"/>
                    </a:p>
                  </a:txBody>
                  <a:tcPr/>
                </a:tc>
              </a:tr>
              <a:tr h="525216">
                <a:tc>
                  <a:txBody>
                    <a:bodyPr/>
                    <a:lstStyle/>
                    <a:p>
                      <a:pPr algn="l" fontAlgn="b"/>
                      <a:r>
                        <a:rPr lang="en-US" sz="1800" b="1" i="0" u="none" strike="noStrike" dirty="0" smtClean="0">
                          <a:solidFill>
                            <a:srgbClr val="000000"/>
                          </a:solidFill>
                          <a:effectLst/>
                          <a:latin typeface="Calibri"/>
                        </a:rPr>
                        <a:t>Date</a:t>
                      </a:r>
                      <a:endParaRPr lang="en-US" sz="1800" b="1" i="0" u="none" strike="noStrike" dirty="0">
                        <a:solidFill>
                          <a:srgbClr val="000000"/>
                        </a:solidFill>
                        <a:effectLst/>
                        <a:latin typeface="Calibri"/>
                      </a:endParaRPr>
                    </a:p>
                  </a:txBody>
                  <a:tcPr marL="9525" marR="9525" marT="9525" marB="0" anchor="b"/>
                </a:tc>
                <a:tc>
                  <a:txBody>
                    <a:bodyPr/>
                    <a:lstStyle/>
                    <a:p>
                      <a:pPr algn="l" fontAlgn="b"/>
                      <a:r>
                        <a:rPr lang="en-US" sz="1600" b="1" i="0" u="none" strike="noStrike" dirty="0">
                          <a:solidFill>
                            <a:srgbClr val="000000"/>
                          </a:solidFill>
                          <a:effectLst/>
                          <a:latin typeface="Calibri"/>
                        </a:rPr>
                        <a:t>Dry Wt.</a:t>
                      </a:r>
                    </a:p>
                  </a:txBody>
                  <a:tcPr marL="9525" marR="9525" marT="9525" marB="0" anchor="b"/>
                </a:tc>
                <a:tc>
                  <a:txBody>
                    <a:bodyPr/>
                    <a:lstStyle/>
                    <a:p>
                      <a:pPr algn="l" fontAlgn="b"/>
                      <a:r>
                        <a:rPr lang="en-US" sz="1600" b="1" i="0" u="none" strike="noStrike" dirty="0">
                          <a:solidFill>
                            <a:srgbClr val="000000"/>
                          </a:solidFill>
                          <a:effectLst/>
                          <a:latin typeface="Calibri"/>
                        </a:rPr>
                        <a:t>Wet Wt.</a:t>
                      </a:r>
                    </a:p>
                  </a:txBody>
                  <a:tcPr marL="9525" marR="9525" marT="9525" marB="0" anchor="b"/>
                </a:tc>
                <a:tc>
                  <a:txBody>
                    <a:bodyPr/>
                    <a:lstStyle/>
                    <a:p>
                      <a:pPr algn="ctr" fontAlgn="b"/>
                      <a:r>
                        <a:rPr lang="en-US" sz="1600" b="1" i="0" u="none" strike="noStrike" dirty="0">
                          <a:solidFill>
                            <a:srgbClr val="000000"/>
                          </a:solidFill>
                          <a:effectLst/>
                          <a:latin typeface="Calibri"/>
                        </a:rPr>
                        <a:t>Difference</a:t>
                      </a:r>
                    </a:p>
                  </a:txBody>
                  <a:tcPr marL="9525" marR="9525" marT="9525" marB="0" anchor="b"/>
                </a:tc>
              </a:tr>
              <a:tr h="443653">
                <a:tc>
                  <a:txBody>
                    <a:bodyPr/>
                    <a:lstStyle/>
                    <a:p>
                      <a:pPr algn="l" fontAlgn="b"/>
                      <a:r>
                        <a:rPr lang="en-US" sz="1600" b="0" i="0" u="none" strike="noStrike" dirty="0">
                          <a:solidFill>
                            <a:srgbClr val="000000"/>
                          </a:solidFill>
                          <a:effectLst/>
                          <a:latin typeface="Calibri"/>
                        </a:rPr>
                        <a:t>4.18.12</a:t>
                      </a:r>
                    </a:p>
                  </a:txBody>
                  <a:tcPr marL="9525" marR="9525" marT="9525" marB="0" anchor="b"/>
                </a:tc>
                <a:tc>
                  <a:txBody>
                    <a:bodyPr/>
                    <a:lstStyle/>
                    <a:p>
                      <a:pPr algn="r" fontAlgn="b"/>
                      <a:r>
                        <a:rPr lang="en-US" sz="1100" b="0" i="0" u="none" strike="noStrike" dirty="0" smtClean="0">
                          <a:solidFill>
                            <a:srgbClr val="000000"/>
                          </a:solidFill>
                          <a:effectLst/>
                          <a:latin typeface="Calibri"/>
                        </a:rPr>
                        <a:t> </a:t>
                      </a:r>
                      <a:r>
                        <a:rPr lang="en-US" sz="1600" b="0" i="0" u="none" strike="noStrike" dirty="0" smtClean="0">
                          <a:solidFill>
                            <a:srgbClr val="000000"/>
                          </a:solidFill>
                          <a:effectLst/>
                          <a:latin typeface="Calibri"/>
                        </a:rPr>
                        <a:t>10.59</a:t>
                      </a:r>
                      <a:endParaRPr lang="en-US" sz="1600" b="0" i="0" u="none" strike="noStrike" dirty="0">
                        <a:solidFill>
                          <a:srgbClr val="000000"/>
                        </a:solidFill>
                        <a:effectLst/>
                        <a:latin typeface="Calibri"/>
                      </a:endParaRPr>
                    </a:p>
                  </a:txBody>
                  <a:tcPr marL="9525" marR="9525" marT="9525" marB="0" anchor="b"/>
                </a:tc>
                <a:tc>
                  <a:txBody>
                    <a:bodyPr/>
                    <a:lstStyle/>
                    <a:p>
                      <a:pPr algn="r" fontAlgn="b"/>
                      <a:r>
                        <a:rPr lang="en-US" sz="1600" b="0" i="0" u="none" strike="noStrike" dirty="0">
                          <a:solidFill>
                            <a:srgbClr val="000000"/>
                          </a:solidFill>
                          <a:effectLst/>
                          <a:latin typeface="Calibri"/>
                        </a:rPr>
                        <a:t>60.6</a:t>
                      </a:r>
                    </a:p>
                  </a:txBody>
                  <a:tcPr marL="9525" marR="9525" marT="9525" marB="0" anchor="b"/>
                </a:tc>
                <a:tc>
                  <a:txBody>
                    <a:bodyPr/>
                    <a:lstStyle/>
                    <a:p>
                      <a:pPr algn="r" fontAlgn="b"/>
                      <a:r>
                        <a:rPr lang="en-US" sz="1600" b="0" i="0" u="none" strike="noStrike" dirty="0">
                          <a:solidFill>
                            <a:srgbClr val="000000"/>
                          </a:solidFill>
                          <a:effectLst/>
                          <a:latin typeface="Calibri"/>
                        </a:rPr>
                        <a:t>93.6</a:t>
                      </a:r>
                    </a:p>
                  </a:txBody>
                  <a:tcPr marL="9525" marR="9525" marT="9525" marB="0" anchor="b"/>
                </a:tc>
              </a:tr>
              <a:tr h="457200">
                <a:tc>
                  <a:txBody>
                    <a:bodyPr/>
                    <a:lstStyle/>
                    <a:p>
                      <a:pPr algn="l" fontAlgn="b"/>
                      <a:r>
                        <a:rPr lang="en-US" sz="1600" b="0" i="0" u="none" strike="noStrike" dirty="0">
                          <a:solidFill>
                            <a:srgbClr val="000000"/>
                          </a:solidFill>
                          <a:effectLst/>
                          <a:latin typeface="Calibri"/>
                        </a:rPr>
                        <a:t>4.19.12</a:t>
                      </a:r>
                    </a:p>
                  </a:txBody>
                  <a:tcPr marL="9525" marR="9525" marT="9525" marB="0" anchor="b"/>
                </a:tc>
                <a:tc>
                  <a:txBody>
                    <a:bodyPr/>
                    <a:lstStyle/>
                    <a:p>
                      <a:pPr algn="r" fontAlgn="b"/>
                      <a:r>
                        <a:rPr lang="en-US" sz="1600" b="0" i="0" u="none" strike="noStrike" dirty="0">
                          <a:solidFill>
                            <a:srgbClr val="000000"/>
                          </a:solidFill>
                          <a:effectLst/>
                          <a:latin typeface="Calibri"/>
                        </a:rPr>
                        <a:t>84.2</a:t>
                      </a:r>
                    </a:p>
                  </a:txBody>
                  <a:tcPr marL="9525" marR="9525" marT="9525" marB="0" anchor="b"/>
                </a:tc>
                <a:tc>
                  <a:txBody>
                    <a:bodyPr/>
                    <a:lstStyle/>
                    <a:p>
                      <a:pPr algn="r" fontAlgn="b"/>
                      <a:r>
                        <a:rPr lang="en-US" sz="1600" b="0" i="0" u="none" strike="noStrike" dirty="0">
                          <a:solidFill>
                            <a:srgbClr val="000000"/>
                          </a:solidFill>
                          <a:effectLst/>
                          <a:latin typeface="Calibri"/>
                        </a:rPr>
                        <a:t>91.3</a:t>
                      </a:r>
                    </a:p>
                  </a:txBody>
                  <a:tcPr marL="9525" marR="9525" marT="9525" marB="0" anchor="b"/>
                </a:tc>
                <a:tc>
                  <a:txBody>
                    <a:bodyPr/>
                    <a:lstStyle/>
                    <a:p>
                      <a:pPr algn="r" fontAlgn="b"/>
                      <a:r>
                        <a:rPr lang="en-US" sz="1600" b="0" i="0" u="none" strike="noStrike" dirty="0">
                          <a:solidFill>
                            <a:srgbClr val="000000"/>
                          </a:solidFill>
                          <a:effectLst/>
                          <a:latin typeface="Calibri"/>
                        </a:rPr>
                        <a:t>7.1</a:t>
                      </a:r>
                    </a:p>
                  </a:txBody>
                  <a:tcPr marL="9525" marR="9525" marT="9525" marB="0" anchor="b"/>
                </a:tc>
              </a:tr>
              <a:tr h="525216">
                <a:tc>
                  <a:txBody>
                    <a:bodyPr/>
                    <a:lstStyle/>
                    <a:p>
                      <a:pPr algn="l" fontAlgn="b"/>
                      <a:r>
                        <a:rPr lang="en-US" sz="1600" b="0" i="0" u="none" strike="noStrike" dirty="0">
                          <a:solidFill>
                            <a:srgbClr val="000000"/>
                          </a:solidFill>
                          <a:effectLst/>
                          <a:latin typeface="Calibri"/>
                        </a:rPr>
                        <a:t>4.20.12</a:t>
                      </a:r>
                    </a:p>
                  </a:txBody>
                  <a:tcPr marL="9525" marR="9525" marT="9525" marB="0" anchor="b"/>
                </a:tc>
                <a:tc>
                  <a:txBody>
                    <a:bodyPr/>
                    <a:lstStyle/>
                    <a:p>
                      <a:pPr algn="r" fontAlgn="b"/>
                      <a:r>
                        <a:rPr lang="en-US" sz="1600" b="0" i="0" u="none" strike="noStrike" dirty="0">
                          <a:solidFill>
                            <a:srgbClr val="000000"/>
                          </a:solidFill>
                          <a:effectLst/>
                          <a:latin typeface="Calibri"/>
                        </a:rPr>
                        <a:t>73.8</a:t>
                      </a:r>
                    </a:p>
                  </a:txBody>
                  <a:tcPr marL="9525" marR="9525" marT="9525" marB="0" anchor="b"/>
                </a:tc>
                <a:tc>
                  <a:txBody>
                    <a:bodyPr/>
                    <a:lstStyle/>
                    <a:p>
                      <a:pPr algn="r" fontAlgn="b"/>
                      <a:r>
                        <a:rPr lang="en-US" sz="1600" b="0" i="0" u="none" strike="noStrike" dirty="0">
                          <a:solidFill>
                            <a:srgbClr val="000000"/>
                          </a:solidFill>
                          <a:effectLst/>
                          <a:latin typeface="Calibri"/>
                        </a:rPr>
                        <a:t>83.5</a:t>
                      </a:r>
                    </a:p>
                  </a:txBody>
                  <a:tcPr marL="9525" marR="9525" marT="9525" marB="0" anchor="b"/>
                </a:tc>
                <a:tc>
                  <a:txBody>
                    <a:bodyPr/>
                    <a:lstStyle/>
                    <a:p>
                      <a:pPr algn="r" fontAlgn="b"/>
                      <a:r>
                        <a:rPr lang="en-US" sz="1600" b="0" i="0" u="none" strike="noStrike" dirty="0">
                          <a:solidFill>
                            <a:srgbClr val="000000"/>
                          </a:solidFill>
                          <a:effectLst/>
                          <a:latin typeface="Calibri"/>
                        </a:rPr>
                        <a:t>9.7</a:t>
                      </a:r>
                    </a:p>
                  </a:txBody>
                  <a:tcPr marL="9525" marR="9525" marT="9525" marB="0" anchor="b"/>
                </a:tc>
              </a:tr>
              <a:tr h="525216">
                <a:tc>
                  <a:txBody>
                    <a:bodyPr/>
                    <a:lstStyle/>
                    <a:p>
                      <a:pPr algn="l" fontAlgn="b"/>
                      <a:r>
                        <a:rPr lang="en-US" sz="1600" b="0" i="0" u="none" strike="noStrike" dirty="0">
                          <a:solidFill>
                            <a:srgbClr val="000000"/>
                          </a:solidFill>
                          <a:effectLst/>
                          <a:latin typeface="Calibri"/>
                        </a:rPr>
                        <a:t>4.21.12</a:t>
                      </a:r>
                    </a:p>
                  </a:txBody>
                  <a:tcPr marL="9525" marR="9525" marT="9525" marB="0" anchor="b"/>
                </a:tc>
                <a:tc>
                  <a:txBody>
                    <a:bodyPr/>
                    <a:lstStyle/>
                    <a:p>
                      <a:pPr algn="r" fontAlgn="b"/>
                      <a:r>
                        <a:rPr lang="en-US" sz="1600" b="0" i="0" u="none" strike="noStrike" dirty="0">
                          <a:solidFill>
                            <a:srgbClr val="000000"/>
                          </a:solidFill>
                          <a:effectLst/>
                          <a:latin typeface="Calibri"/>
                        </a:rPr>
                        <a:t>77.7</a:t>
                      </a:r>
                    </a:p>
                  </a:txBody>
                  <a:tcPr marL="9525" marR="9525" marT="9525" marB="0" anchor="b"/>
                </a:tc>
                <a:tc>
                  <a:txBody>
                    <a:bodyPr/>
                    <a:lstStyle/>
                    <a:p>
                      <a:pPr algn="r" fontAlgn="b"/>
                      <a:r>
                        <a:rPr lang="en-US" sz="1600" b="0" i="0" u="none" strike="noStrike" dirty="0">
                          <a:solidFill>
                            <a:srgbClr val="000000"/>
                          </a:solidFill>
                          <a:effectLst/>
                          <a:latin typeface="Calibri"/>
                        </a:rPr>
                        <a:t>86</a:t>
                      </a:r>
                    </a:p>
                  </a:txBody>
                  <a:tcPr marL="9525" marR="9525" marT="9525" marB="0" anchor="b"/>
                </a:tc>
                <a:tc>
                  <a:txBody>
                    <a:bodyPr/>
                    <a:lstStyle/>
                    <a:p>
                      <a:pPr algn="r" fontAlgn="b"/>
                      <a:r>
                        <a:rPr lang="en-US" sz="1600" b="0" i="0" u="none" strike="noStrike" dirty="0">
                          <a:solidFill>
                            <a:srgbClr val="000000"/>
                          </a:solidFill>
                          <a:effectLst/>
                          <a:latin typeface="Calibri"/>
                        </a:rPr>
                        <a:t>8.3</a:t>
                      </a:r>
                    </a:p>
                  </a:txBody>
                  <a:tcPr marL="9525" marR="9525" marT="9525" marB="0" anchor="b"/>
                </a:tc>
              </a:tr>
              <a:tr h="525216">
                <a:tc>
                  <a:txBody>
                    <a:bodyPr/>
                    <a:lstStyle/>
                    <a:p>
                      <a:pPr algn="l" fontAlgn="b"/>
                      <a:r>
                        <a:rPr lang="en-US" sz="1600" b="0" i="0" u="none" strike="noStrike" dirty="0">
                          <a:solidFill>
                            <a:srgbClr val="000000"/>
                          </a:solidFill>
                          <a:effectLst/>
                          <a:latin typeface="Calibri"/>
                        </a:rPr>
                        <a:t>4.22.12</a:t>
                      </a:r>
                    </a:p>
                  </a:txBody>
                  <a:tcPr marL="9525" marR="9525" marT="9525" marB="0" anchor="b"/>
                </a:tc>
                <a:tc>
                  <a:txBody>
                    <a:bodyPr/>
                    <a:lstStyle/>
                    <a:p>
                      <a:pPr algn="r" fontAlgn="b"/>
                      <a:r>
                        <a:rPr lang="en-US" sz="1600" b="0" i="0" u="none" strike="noStrike" dirty="0">
                          <a:solidFill>
                            <a:srgbClr val="000000"/>
                          </a:solidFill>
                          <a:effectLst/>
                          <a:latin typeface="Calibri"/>
                        </a:rPr>
                        <a:t>70.6</a:t>
                      </a:r>
                    </a:p>
                  </a:txBody>
                  <a:tcPr marL="9525" marR="9525" marT="9525" marB="0" anchor="b"/>
                </a:tc>
                <a:tc>
                  <a:txBody>
                    <a:bodyPr/>
                    <a:lstStyle/>
                    <a:p>
                      <a:pPr algn="r" fontAlgn="b"/>
                      <a:r>
                        <a:rPr lang="en-US" sz="1600" b="0" i="0" u="none" strike="noStrike" dirty="0">
                          <a:solidFill>
                            <a:srgbClr val="000000"/>
                          </a:solidFill>
                          <a:effectLst/>
                          <a:latin typeface="Calibri"/>
                        </a:rPr>
                        <a:t>80.4</a:t>
                      </a:r>
                    </a:p>
                  </a:txBody>
                  <a:tcPr marL="9525" marR="9525" marT="9525" marB="0" anchor="b"/>
                </a:tc>
                <a:tc>
                  <a:txBody>
                    <a:bodyPr/>
                    <a:lstStyle/>
                    <a:p>
                      <a:pPr algn="r" fontAlgn="b"/>
                      <a:r>
                        <a:rPr lang="en-US" sz="1600" b="0" i="0" u="none" strike="noStrike" dirty="0">
                          <a:solidFill>
                            <a:srgbClr val="000000"/>
                          </a:solidFill>
                          <a:effectLst/>
                          <a:latin typeface="Calibri"/>
                        </a:rPr>
                        <a:t>9.8</a:t>
                      </a:r>
                    </a:p>
                  </a:txBody>
                  <a:tcPr marL="9525" marR="9525" marT="9525" marB="0" anchor="b"/>
                </a:tc>
              </a:tr>
              <a:tr h="525216">
                <a:tc>
                  <a:txBody>
                    <a:bodyPr/>
                    <a:lstStyle/>
                    <a:p>
                      <a:pPr algn="l" fontAlgn="b"/>
                      <a:r>
                        <a:rPr lang="en-US" sz="1600" b="0" i="0" u="none" strike="noStrike" dirty="0">
                          <a:solidFill>
                            <a:srgbClr val="000000"/>
                          </a:solidFill>
                          <a:effectLst/>
                          <a:latin typeface="Calibri"/>
                        </a:rPr>
                        <a:t>4.23.12</a:t>
                      </a:r>
                    </a:p>
                  </a:txBody>
                  <a:tcPr marL="9525" marR="9525" marT="9525" marB="0" anchor="b"/>
                </a:tc>
                <a:tc>
                  <a:txBody>
                    <a:bodyPr/>
                    <a:lstStyle/>
                    <a:p>
                      <a:pPr algn="r" fontAlgn="b"/>
                      <a:r>
                        <a:rPr lang="en-US" sz="1600" b="0" i="0" u="none" strike="noStrike" dirty="0">
                          <a:solidFill>
                            <a:srgbClr val="000000"/>
                          </a:solidFill>
                          <a:effectLst/>
                          <a:latin typeface="Calibri"/>
                        </a:rPr>
                        <a:t>72</a:t>
                      </a:r>
                    </a:p>
                  </a:txBody>
                  <a:tcPr marL="9525" marR="9525" marT="9525" marB="0" anchor="b"/>
                </a:tc>
                <a:tc>
                  <a:txBody>
                    <a:bodyPr/>
                    <a:lstStyle/>
                    <a:p>
                      <a:pPr algn="r" fontAlgn="b"/>
                      <a:r>
                        <a:rPr lang="en-US" sz="1600" b="0" i="0" u="none" strike="noStrike" dirty="0">
                          <a:solidFill>
                            <a:srgbClr val="000000"/>
                          </a:solidFill>
                          <a:effectLst/>
                          <a:latin typeface="Calibri"/>
                        </a:rPr>
                        <a:t>83.1</a:t>
                      </a:r>
                    </a:p>
                  </a:txBody>
                  <a:tcPr marL="9525" marR="9525" marT="9525" marB="0" anchor="b"/>
                </a:tc>
                <a:tc>
                  <a:txBody>
                    <a:bodyPr/>
                    <a:lstStyle/>
                    <a:p>
                      <a:pPr algn="r" fontAlgn="b"/>
                      <a:r>
                        <a:rPr lang="en-US" sz="1600" b="0" i="0" u="none" strike="noStrike" dirty="0">
                          <a:solidFill>
                            <a:srgbClr val="000000"/>
                          </a:solidFill>
                          <a:effectLst/>
                          <a:latin typeface="Calibri"/>
                        </a:rPr>
                        <a:t>11.1</a:t>
                      </a:r>
                    </a:p>
                  </a:txBody>
                  <a:tcPr marL="9525" marR="9525" marT="9525" marB="0" anchor="b"/>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advTm="2274">
        <p14:prism isContent="1"/>
      </p:transition>
    </mc:Choice>
    <mc:Fallback xmlns="">
      <p:transition spd="slow" advTm="2274">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Interpret Your Data</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This is where you put your analysis.  The results showed that (</a:t>
            </a:r>
            <a:r>
              <a:rPr lang="en-US" b="1" i="1" u="sng" dirty="0" smtClean="0"/>
              <a:t>Describe general trends from your data)</a:t>
            </a:r>
          </a:p>
          <a:p>
            <a:r>
              <a:rPr lang="en-US" dirty="0" smtClean="0"/>
              <a:t>As part of this experiment there may have been variables or scientific errors that could have affected the growth of the plants and the outcome of this experiment. The variables affecting the results may have been (</a:t>
            </a:r>
            <a:r>
              <a:rPr lang="en-US" b="1" i="1" u="sng" dirty="0" smtClean="0"/>
              <a:t>Describe any variables in your particular experiment.) </a:t>
            </a:r>
            <a:r>
              <a:rPr lang="en-US" dirty="0" smtClean="0"/>
              <a:t>Scientific errors that could have occurred and affected the results include (</a:t>
            </a:r>
            <a:r>
              <a:rPr lang="en-US" b="1" i="1" u="sng" dirty="0" smtClean="0"/>
              <a:t>describe – for example used the wrong type of water )</a:t>
            </a:r>
            <a:endParaRPr lang="en-US" dirty="0"/>
          </a:p>
        </p:txBody>
      </p:sp>
    </p:spTree>
  </p:cSld>
  <p:clrMapOvr>
    <a:masterClrMapping/>
  </p:clrMapOvr>
  <p:transition spd="slow" advTm="2428">
    <p:wheel spokes="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Your Conclusion</a:t>
            </a:r>
            <a:endParaRPr lang="en-US" dirty="0"/>
          </a:p>
        </p:txBody>
      </p:sp>
      <p:sp>
        <p:nvSpPr>
          <p:cNvPr id="3" name="Content Placeholder 2"/>
          <p:cNvSpPr>
            <a:spLocks noGrp="1"/>
          </p:cNvSpPr>
          <p:nvPr>
            <p:ph idx="1"/>
          </p:nvPr>
        </p:nvSpPr>
        <p:spPr/>
        <p:txBody>
          <a:bodyPr>
            <a:normAutofit/>
          </a:bodyPr>
          <a:lstStyle/>
          <a:p>
            <a:r>
              <a:rPr lang="en-US" dirty="0" smtClean="0"/>
              <a:t>The results of this lab </a:t>
            </a:r>
            <a:r>
              <a:rPr lang="en-US" dirty="0" smtClean="0"/>
              <a:t>did not </a:t>
            </a:r>
            <a:r>
              <a:rPr lang="en-US" dirty="0" smtClean="0"/>
              <a:t>support the initial </a:t>
            </a:r>
            <a:r>
              <a:rPr lang="en-US" dirty="0" smtClean="0"/>
              <a:t>hypothesis because it was not the way I was hoping it would be. Some </a:t>
            </a:r>
            <a:r>
              <a:rPr lang="en-US" dirty="0" smtClean="0"/>
              <a:t>things that were learned from this experiment were </a:t>
            </a:r>
            <a:r>
              <a:rPr lang="en-US" dirty="0" smtClean="0"/>
              <a:t>that it is more better to plant it with tap water. </a:t>
            </a:r>
            <a:r>
              <a:rPr lang="en-US" dirty="0" smtClean="0"/>
              <a:t>This experiment could be extended in the future </a:t>
            </a:r>
            <a:r>
              <a:rPr lang="en-US" dirty="0" smtClean="0"/>
              <a:t>by changing the length of tim</a:t>
            </a:r>
            <a:r>
              <a:rPr lang="en-US" dirty="0" smtClean="0"/>
              <a:t>e, the type of seeds or they could use older plants.</a:t>
            </a:r>
            <a:endParaRPr lang="en-US" dirty="0" smtClean="0"/>
          </a:p>
        </p:txBody>
      </p:sp>
    </p:spTree>
  </p:cSld>
  <p:clrMapOvr>
    <a:masterClrMapping/>
  </p:clrMapOvr>
  <mc:AlternateContent xmlns:mc="http://schemas.openxmlformats.org/markup-compatibility/2006" xmlns:p14="http://schemas.microsoft.com/office/powerpoint/2010/main">
    <mc:Choice Requires="p14">
      <p:transition spd="slow" p14:dur="2000" advTm="736">
        <p14:ferris dir="l"/>
      </p:transition>
    </mc:Choice>
    <mc:Fallback xmlns="">
      <p:transition spd="slow" advTm="736">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C:\Users\TIBBSM\AppData\Local\Microsoft\Windows\Temporary Internet Files\Content.IE5\VRI0TL6A\MC900116362[1].wm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1371600"/>
            <a:ext cx="5638800" cy="4038600"/>
          </a:xfrm>
          <a:prstGeom prst="rect">
            <a:avLst/>
          </a:prstGeom>
          <a:noFill/>
          <a:extLst>
            <a:ext uri="{909E8E84-426E-40DD-AFC4-6F175D3DCCD1}">
              <a14:hiddenFill xmlns:a14="http://schemas.microsoft.com/office/drawing/2010/main">
                <a:solidFill>
                  <a:srgbClr val="FFFFFF"/>
                </a:solidFill>
              </a14:hiddenFill>
            </a:ext>
          </a:extLst>
        </p:spPr>
      </p:pic>
      <p:pic>
        <p:nvPicPr>
          <p:cNvPr id="5" name="MS900069459[1].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7543800" y="457200"/>
            <a:ext cx="609600" cy="609600"/>
          </a:xfrm>
          <a:prstGeom prst="rect">
            <a:avLst/>
          </a:prstGeom>
        </p:spPr>
      </p:pic>
    </p:spTree>
    <p:extLst>
      <p:ext uri="{BB962C8B-B14F-4D97-AF65-F5344CB8AC3E}">
        <p14:creationId xmlns:p14="http://schemas.microsoft.com/office/powerpoint/2010/main" val="564213598"/>
      </p:ext>
    </p:extLst>
  </p:cSld>
  <p:clrMapOvr>
    <a:masterClrMapping/>
  </p:clrMapOvr>
  <mc:AlternateContent xmlns:mc="http://schemas.openxmlformats.org/markup-compatibility/2006" xmlns:p14="http://schemas.microsoft.com/office/powerpoint/2010/main">
    <mc:Choice Requires="p14">
      <p:transition spd="slow" p14:dur="1200" advTm="1541">
        <p14:flip dir="r"/>
      </p:transition>
    </mc:Choice>
    <mc:Fallback xmlns="">
      <p:transition spd="slow" advTm="1541">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583"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a:bodyPr>
          <a:lstStyle/>
          <a:p>
            <a:r>
              <a:rPr lang="en-US" dirty="0" smtClean="0"/>
              <a:t>The purpose of this experiment was to find out how the plant would turn out after you put tap water or vinegar on it.</a:t>
            </a:r>
            <a:endParaRPr lang="en-US" b="1" i="1" dirty="0" smtClean="0"/>
          </a:p>
          <a:p>
            <a:r>
              <a:rPr lang="en-US" dirty="0" smtClean="0"/>
              <a:t>The control in this experiment was the tap water.</a:t>
            </a:r>
          </a:p>
          <a:p>
            <a:r>
              <a:rPr lang="en-US" dirty="0" smtClean="0"/>
              <a:t>The variable in this experiment was the vinegar water. </a:t>
            </a:r>
          </a:p>
          <a:p>
            <a:endParaRPr lang="en-US" dirty="0"/>
          </a:p>
        </p:txBody>
      </p:sp>
    </p:spTree>
  </p:cSld>
  <p:clrMapOvr>
    <a:masterClrMapping/>
  </p:clrMapOvr>
  <p:transition spd="slow" advTm="1795">
    <p:cove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Materials </a:t>
            </a:r>
            <a:endParaRPr lang="en-US" dirty="0"/>
          </a:p>
        </p:txBody>
      </p:sp>
      <p:sp>
        <p:nvSpPr>
          <p:cNvPr id="3" name="Content Placeholder 2"/>
          <p:cNvSpPr>
            <a:spLocks noGrp="1"/>
          </p:cNvSpPr>
          <p:nvPr>
            <p:ph sz="half" idx="1"/>
          </p:nvPr>
        </p:nvSpPr>
        <p:spPr>
          <a:xfrm>
            <a:off x="1600200" y="1951039"/>
            <a:ext cx="6553200" cy="3886200"/>
          </a:xfrm>
        </p:spPr>
        <p:txBody>
          <a:bodyPr/>
          <a:lstStyle/>
          <a:p>
            <a:r>
              <a:rPr lang="en-US" dirty="0" smtClean="0"/>
              <a:t>Plastic  cup</a:t>
            </a:r>
          </a:p>
          <a:p>
            <a:r>
              <a:rPr lang="en-US" dirty="0" smtClean="0"/>
              <a:t>super growing pellets</a:t>
            </a:r>
          </a:p>
          <a:p>
            <a:r>
              <a:rPr lang="en-US" dirty="0" smtClean="0"/>
              <a:t>Triple beam balance scale</a:t>
            </a:r>
          </a:p>
          <a:p>
            <a:r>
              <a:rPr lang="en-US" dirty="0" smtClean="0"/>
              <a:t>Sunflower seeds</a:t>
            </a:r>
          </a:p>
          <a:p>
            <a:r>
              <a:rPr lang="en-US" b="1" u="sng" dirty="0" smtClean="0"/>
              <a:t>Water or 10% vinegar water</a:t>
            </a:r>
          </a:p>
          <a:p>
            <a:r>
              <a:rPr lang="en-US" dirty="0" smtClean="0"/>
              <a:t>Ruler</a:t>
            </a:r>
          </a:p>
          <a:p>
            <a:r>
              <a:rPr lang="en-US" dirty="0" smtClean="0"/>
              <a:t>Data sheet</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advTm="716">
        <p:split orient="vert"/>
      </p:transition>
    </mc:Choice>
    <mc:Fallback xmlns="">
      <p:transition spd="slow" advTm="716">
        <p:split orient="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Methods</a:t>
            </a:r>
            <a:endParaRPr lang="en-US" dirty="0"/>
          </a:p>
        </p:txBody>
      </p:sp>
      <p:sp>
        <p:nvSpPr>
          <p:cNvPr id="3" name="Content Placeholder 2"/>
          <p:cNvSpPr>
            <a:spLocks noGrp="1"/>
          </p:cNvSpPr>
          <p:nvPr>
            <p:ph sz="half" idx="1"/>
          </p:nvPr>
        </p:nvSpPr>
        <p:spPr>
          <a:xfrm>
            <a:off x="685800" y="1371600"/>
            <a:ext cx="6858000" cy="4953000"/>
          </a:xfrm>
        </p:spPr>
        <p:txBody>
          <a:bodyPr>
            <a:normAutofit fontScale="70000" lnSpcReduction="20000"/>
          </a:bodyPr>
          <a:lstStyle/>
          <a:p>
            <a:pPr>
              <a:buFont typeface="+mj-lt"/>
              <a:buAutoNum type="arabicPeriod"/>
            </a:pPr>
            <a:r>
              <a:rPr lang="en-US" dirty="0" smtClean="0"/>
              <a:t>Add super growing pellets to cup.</a:t>
            </a:r>
          </a:p>
          <a:p>
            <a:pPr>
              <a:buFont typeface="+mj-lt"/>
              <a:buAutoNum type="arabicPeriod"/>
            </a:pPr>
            <a:r>
              <a:rPr lang="en-US" dirty="0" smtClean="0"/>
              <a:t>Add 3 tablespoons of water to expand.</a:t>
            </a:r>
          </a:p>
          <a:p>
            <a:pPr>
              <a:buFont typeface="+mj-lt"/>
              <a:buAutoNum type="arabicPeriod"/>
            </a:pPr>
            <a:r>
              <a:rPr lang="en-US" dirty="0" smtClean="0"/>
              <a:t>Plant 3 seeds per cup.</a:t>
            </a:r>
          </a:p>
          <a:p>
            <a:pPr>
              <a:buFont typeface="+mj-lt"/>
              <a:buAutoNum type="arabicPeriod"/>
            </a:pPr>
            <a:r>
              <a:rPr lang="en-US" dirty="0" smtClean="0"/>
              <a:t>Weigh cup on triple beam balance. Record weight.</a:t>
            </a:r>
          </a:p>
          <a:p>
            <a:pPr>
              <a:buFont typeface="+mj-lt"/>
              <a:buAutoNum type="arabicPeriod"/>
            </a:pPr>
            <a:r>
              <a:rPr lang="en-US" dirty="0" smtClean="0"/>
              <a:t>Add tap water or vinegar water to cup. Weigh again and record data.</a:t>
            </a:r>
          </a:p>
          <a:p>
            <a:pPr>
              <a:buFont typeface="+mj-lt"/>
              <a:buAutoNum type="arabicPeriod"/>
            </a:pPr>
            <a:r>
              <a:rPr lang="en-US" dirty="0" smtClean="0"/>
              <a:t>Cup will be placed under grow light.</a:t>
            </a:r>
          </a:p>
          <a:p>
            <a:pPr>
              <a:buFont typeface="+mj-lt"/>
              <a:buAutoNum type="arabicPeriod"/>
            </a:pPr>
            <a:r>
              <a:rPr lang="en-US" dirty="0" smtClean="0"/>
              <a:t>Observe the container daily and note any indications of growth(by observations and measurement) and compare to other containers in the experiment. While observing indicate any special care given to the plant. (Did you need to add more or less water? Did you need to rotate the plant?) </a:t>
            </a:r>
          </a:p>
          <a:p>
            <a:pPr>
              <a:buFont typeface="+mj-lt"/>
              <a:buAutoNum type="arabicPeriod"/>
            </a:pPr>
            <a:r>
              <a:rPr lang="en-US" dirty="0" smtClean="0"/>
              <a:t>Record observations, measurements, and comments in the plant growth diary. Once the plant begins to grow, you will need to draw a detailed picture of the plant including the appearance of leaves and stems.</a:t>
            </a:r>
          </a:p>
          <a:p>
            <a:pPr>
              <a:buFont typeface="+mj-lt"/>
              <a:buAutoNum type="arabicPeriod"/>
            </a:pPr>
            <a:r>
              <a:rPr lang="en-US" dirty="0" smtClean="0"/>
              <a:t>Each day , repeat steps 3 through 8.</a:t>
            </a:r>
            <a:endParaRPr lang="en-US" dirty="0"/>
          </a:p>
        </p:txBody>
      </p:sp>
    </p:spTree>
  </p:cSld>
  <p:clrMapOvr>
    <a:masterClrMapping/>
  </p:clrMapOvr>
  <p:transition spd="slow" advTm="616">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Scientific Method					</a:t>
            </a:r>
            <a:endParaRPr lang="en-US" dirty="0"/>
          </a:p>
        </p:txBody>
      </p:sp>
      <p:sp>
        <p:nvSpPr>
          <p:cNvPr id="3" name="Content Placeholder 2"/>
          <p:cNvSpPr>
            <a:spLocks noGrp="1"/>
          </p:cNvSpPr>
          <p:nvPr>
            <p:ph idx="1"/>
          </p:nvPr>
        </p:nvSpPr>
        <p:spPr/>
        <p:txBody>
          <a:bodyPr/>
          <a:lstStyle/>
          <a:p>
            <a:r>
              <a:rPr lang="en-US" dirty="0" smtClean="0"/>
              <a:t>Ask a Question</a:t>
            </a:r>
          </a:p>
          <a:p>
            <a:r>
              <a:rPr lang="en-US" dirty="0" smtClean="0"/>
              <a:t>State Your Hypothesis</a:t>
            </a:r>
          </a:p>
          <a:p>
            <a:r>
              <a:rPr lang="en-US" dirty="0" smtClean="0"/>
              <a:t>Identify Control &amp; Variable</a:t>
            </a:r>
          </a:p>
          <a:p>
            <a:r>
              <a:rPr lang="en-US" dirty="0" smtClean="0"/>
              <a:t>Test Your Hypothesis</a:t>
            </a:r>
          </a:p>
          <a:p>
            <a:r>
              <a:rPr lang="en-US" dirty="0" smtClean="0"/>
              <a:t>Collect &amp; Record Your Data</a:t>
            </a:r>
          </a:p>
          <a:p>
            <a:r>
              <a:rPr lang="en-US" dirty="0" smtClean="0"/>
              <a:t>Interpret Your Data</a:t>
            </a:r>
          </a:p>
          <a:p>
            <a:r>
              <a:rPr lang="en-US" dirty="0" smtClean="0"/>
              <a:t>State Your Conclusion</a:t>
            </a:r>
          </a:p>
          <a:p>
            <a:pPr>
              <a:buNone/>
            </a:pP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800" advTm="3925">
        <p:circle/>
      </p:transition>
    </mc:Choice>
    <mc:Fallback xmlns="">
      <p:transition spd="slow" advTm="3925">
        <p:circl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Ask a Question</a:t>
            </a:r>
            <a:endParaRPr lang="en-US" dirty="0"/>
          </a:p>
        </p:txBody>
      </p:sp>
      <p:sp>
        <p:nvSpPr>
          <p:cNvPr id="3" name="Content Placeholder 2"/>
          <p:cNvSpPr>
            <a:spLocks noGrp="1"/>
          </p:cNvSpPr>
          <p:nvPr>
            <p:ph idx="1"/>
          </p:nvPr>
        </p:nvSpPr>
        <p:spPr/>
        <p:txBody>
          <a:bodyPr>
            <a:normAutofit fontScale="92500"/>
          </a:bodyPr>
          <a:lstStyle/>
          <a:p>
            <a:r>
              <a:rPr lang="en-US" dirty="0" smtClean="0"/>
              <a:t>The purpose of this experiment was to find out … (Include background information about requirements for plant growth and plant needs- your textbook would be a good place to begin gathering background information. Include information about the plant or the variable you used to help make your plant go and its importance in this experiment.</a:t>
            </a:r>
          </a:p>
          <a:p>
            <a:r>
              <a:rPr lang="en-US" dirty="0" smtClean="0"/>
              <a:t>My question: </a:t>
            </a:r>
            <a:r>
              <a:rPr lang="en-US" dirty="0"/>
              <a:t> </a:t>
            </a:r>
            <a:r>
              <a:rPr lang="en-US" dirty="0" smtClean="0"/>
              <a:t>Would my seed grow if I plant it in just tap water ? </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advTm="4786">
        <p14:window dir="vert"/>
      </p:transition>
    </mc:Choice>
    <mc:Fallback xmlns="">
      <p:transition spd="slow" advTm="4786">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Your Hypothesis</a:t>
            </a:r>
            <a:endParaRPr lang="en-US" dirty="0"/>
          </a:p>
        </p:txBody>
      </p:sp>
      <p:sp>
        <p:nvSpPr>
          <p:cNvPr id="3" name="Content Placeholder 2"/>
          <p:cNvSpPr>
            <a:spLocks noGrp="1"/>
          </p:cNvSpPr>
          <p:nvPr>
            <p:ph idx="1"/>
          </p:nvPr>
        </p:nvSpPr>
        <p:spPr/>
        <p:txBody>
          <a:bodyPr/>
          <a:lstStyle/>
          <a:p>
            <a:r>
              <a:rPr lang="en-US" dirty="0" smtClean="0"/>
              <a:t>If I plant a sunflower seed I think that it would be a nice size. </a:t>
            </a:r>
          </a:p>
          <a:p>
            <a:endParaRPr lang="en-US" dirty="0"/>
          </a:p>
        </p:txBody>
      </p:sp>
    </p:spTree>
  </p:cSld>
  <p:clrMapOvr>
    <a:masterClrMapping/>
  </p:clrMapOvr>
  <p:transition spd="slow" advClick="0" advTm="1361">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Identify Control &amp; Variable</a:t>
            </a:r>
            <a:endParaRPr lang="en-US" dirty="0"/>
          </a:p>
        </p:txBody>
      </p:sp>
      <p:sp>
        <p:nvSpPr>
          <p:cNvPr id="3" name="Content Placeholder 2"/>
          <p:cNvSpPr>
            <a:spLocks noGrp="1"/>
          </p:cNvSpPr>
          <p:nvPr>
            <p:ph idx="1"/>
          </p:nvPr>
        </p:nvSpPr>
        <p:spPr/>
        <p:txBody>
          <a:bodyPr/>
          <a:lstStyle/>
          <a:p>
            <a:r>
              <a:rPr lang="en-US" dirty="0" smtClean="0"/>
              <a:t>Control was the tap water.</a:t>
            </a:r>
          </a:p>
          <a:p>
            <a:r>
              <a:rPr lang="en-US" dirty="0" smtClean="0"/>
              <a:t>And the variable was the vinegar water.</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100" advTm="1953">
        <p14:switch dir="r"/>
      </p:transition>
    </mc:Choice>
    <mc:Fallback xmlns="">
      <p:transition spd="slow" advTm="1953">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Your Hypothesis</a:t>
            </a:r>
            <a:endParaRPr lang="en-US" dirty="0"/>
          </a:p>
        </p:txBody>
      </p:sp>
      <p:sp>
        <p:nvSpPr>
          <p:cNvPr id="3" name="Content Placeholder 2"/>
          <p:cNvSpPr>
            <a:spLocks noGrp="1"/>
          </p:cNvSpPr>
          <p:nvPr>
            <p:ph idx="1"/>
          </p:nvPr>
        </p:nvSpPr>
        <p:spPr/>
        <p:txBody>
          <a:bodyPr/>
          <a:lstStyle/>
          <a:p>
            <a:r>
              <a:rPr lang="en-US" dirty="0" smtClean="0"/>
              <a:t>If I add tap water to my sunflower seed, then it would be a nice size because you’ll know the way you want the size to be.</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advTm="4825">
        <p:blinds dir="vert"/>
      </p:transition>
    </mc:Choice>
    <mc:Fallback xmlns="">
      <p:transition spd="slow" advTm="4825">
        <p:blinds dir="vert"/>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9|2.7"/>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2831</TotalTime>
  <Words>626</Words>
  <Application>Microsoft Office PowerPoint</Application>
  <PresentationFormat>On-screen Show (4:3)</PresentationFormat>
  <Paragraphs>91</Paragraphs>
  <Slides>13</Slides>
  <Notes>12</Notes>
  <HiddenSlides>0</HiddenSlides>
  <MMClips>1</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Aspect</vt:lpstr>
      <vt:lpstr>Sunflowers and Acid Rain</vt:lpstr>
      <vt:lpstr>Introduction</vt:lpstr>
      <vt:lpstr>Materials </vt:lpstr>
      <vt:lpstr>Methods</vt:lpstr>
      <vt:lpstr>Scientific Method     </vt:lpstr>
      <vt:lpstr>Ask a Question</vt:lpstr>
      <vt:lpstr>State Your Hypothesis</vt:lpstr>
      <vt:lpstr>Identify Control &amp; Variable</vt:lpstr>
      <vt:lpstr>Test Your Hypothesis</vt:lpstr>
      <vt:lpstr>Collect &amp; Record Your Data</vt:lpstr>
      <vt:lpstr>Interpret Your Data</vt:lpstr>
      <vt:lpstr>State Your Conclusion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Acid Rain</dc:title>
  <dc:creator>Jim Alton</dc:creator>
  <cp:lastModifiedBy>TIBBSM</cp:lastModifiedBy>
  <cp:revision>277</cp:revision>
  <dcterms:created xsi:type="dcterms:W3CDTF">2012-04-19T20:11:49Z</dcterms:created>
  <dcterms:modified xsi:type="dcterms:W3CDTF">2012-05-09T17:03:07Z</dcterms:modified>
</cp:coreProperties>
</file>